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6"/>
  </p:notesMasterIdLst>
  <p:sldIdLst>
    <p:sldId id="1579" r:id="rId2"/>
    <p:sldId id="1582" r:id="rId3"/>
    <p:sldId id="1583" r:id="rId4"/>
    <p:sldId id="1585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469A98"/>
    <a:srgbClr val="CFDEDD"/>
    <a:srgbClr val="E9EFE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00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8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46561-FB3F-4F4A-969A-491E01BC9711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58DE57-F62F-426C-BBAF-DD846724D33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17867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marR="0" indent="-22860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ko-KR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D3D236-5838-456A-8B21-A6ED9BD02EEC}" type="slidenum">
              <a:rPr lang="ko-KR" altLang="en-US" smtClean="0"/>
              <a:pPr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60900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362928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7609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40745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44"/>
            <a:ext cx="8229600" cy="814399"/>
          </a:xfrm>
        </p:spPr>
        <p:txBody>
          <a:bodyPr/>
          <a:lstStyle>
            <a:lvl1pPr>
              <a:defRPr sz="3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314459"/>
            <a:ext cx="8229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7" name="矩形 6"/>
          <p:cNvSpPr/>
          <p:nvPr userDrawn="1"/>
        </p:nvSpPr>
        <p:spPr>
          <a:xfrm>
            <a:off x="8810626" y="6591299"/>
            <a:ext cx="368396" cy="2308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fld id="{CD341C5A-18B8-409A-98D0-9641AC9095C5}" type="slidenum">
              <a:rPr lang="zh-TW" altLang="en-US" sz="900" smtClean="0"/>
              <a:pPr>
                <a:defRPr/>
              </a:pPr>
              <a:t>‹#›</a:t>
            </a:fld>
            <a:endParaRPr lang="en-US" altLang="zh-TW" sz="900" dirty="0"/>
          </a:p>
        </p:txBody>
      </p:sp>
      <p:pic>
        <p:nvPicPr>
          <p:cNvPr id="10" name="圖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76" y="53976"/>
            <a:ext cx="1074490" cy="332375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5" y="62330"/>
            <a:ext cx="1250950" cy="289749"/>
          </a:xfrm>
          <a:prstGeom prst="rect">
            <a:avLst/>
          </a:prstGeom>
        </p:spPr>
      </p:pic>
      <p:pic>
        <p:nvPicPr>
          <p:cNvPr id="4" name="圖片 3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90" y="83817"/>
            <a:ext cx="539578" cy="27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8425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3453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21691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12166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689271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493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80288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0720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01CD4-BD33-4665-8E54-5CB8C9840359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A8C43-971E-4EEC-83C9-0CDA7AE5AA34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F41B7232-E0E9-400A-83EB-1261E16EFD9D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976" y="53976"/>
            <a:ext cx="1074490" cy="332375"/>
          </a:xfrm>
          <a:prstGeom prst="rect">
            <a:avLst/>
          </a:prstGeom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1810ECA-0F64-4B19-A3E6-217D10749AD4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075" y="62330"/>
            <a:ext cx="1250950" cy="28974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D2DF1C63-5A22-4D5C-8400-F77B5FC33C3B}"/>
              </a:ext>
            </a:extLst>
          </p:cNvPr>
          <p:cNvPicPr>
            <a:picLocks noChangeAspect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4590" y="83817"/>
            <a:ext cx="539578" cy="271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8982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2" r:id="rId2"/>
    <p:sldLayoutId id="2147483662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8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6B602120-4DA5-4960-A13A-B43E1E26743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52487"/>
            <a:ext cx="9144000" cy="4339652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699800" y="3996652"/>
            <a:ext cx="6558885" cy="22178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50000"/>
              </a:lnSpc>
              <a:defRPr/>
            </a:pPr>
            <a:r>
              <a:rPr lang="zh-TW" altLang="en-US" sz="32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台灣創新技術博覽會</a:t>
            </a:r>
            <a:r>
              <a:rPr lang="en-US" altLang="zh-TW" sz="32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(TIE)-</a:t>
            </a:r>
            <a:r>
              <a:rPr lang="zh-TW" altLang="en-US" sz="32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技術處</a:t>
            </a:r>
            <a:r>
              <a:rPr lang="en-US" altLang="zh-TW" sz="32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 </a:t>
            </a:r>
          </a:p>
          <a:p>
            <a:pPr lvl="0">
              <a:lnSpc>
                <a:spcPct val="150000"/>
              </a:lnSpc>
              <a:defRPr/>
            </a:pPr>
            <a:r>
              <a:rPr lang="zh-TW" altLang="en-US" sz="32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技術評選</a:t>
            </a:r>
            <a:r>
              <a:rPr lang="en-US" altLang="zh-TW" sz="32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-</a:t>
            </a:r>
            <a:r>
              <a:rPr lang="zh-TW" altLang="en-US" sz="32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初審會議</a:t>
            </a:r>
            <a:endParaRPr lang="en-US" altLang="zh-TW" sz="3200" b="1" kern="0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Calibri"/>
            </a:endParaRPr>
          </a:p>
          <a:p>
            <a:pPr lvl="0">
              <a:lnSpc>
                <a:spcPct val="150000"/>
              </a:lnSpc>
              <a:defRPr/>
            </a:pPr>
            <a:r>
              <a:rPr lang="zh-TW" altLang="en-US" sz="32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提案單位：</a:t>
            </a:r>
            <a:r>
              <a:rPr lang="en-US" altLang="zh-TW" sz="3200" b="1" kern="0" dirty="0">
                <a:solidFill>
                  <a:prstClr val="black">
                    <a:lumMod val="75000"/>
                    <a:lumOff val="25000"/>
                  </a:prst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sym typeface="Calibri"/>
              </a:rPr>
              <a:t>OOOO</a:t>
            </a:r>
            <a:endParaRPr lang="zh-TW" altLang="en-US" sz="3200" b="1" kern="0" dirty="0">
              <a:solidFill>
                <a:prstClr val="black">
                  <a:lumMod val="75000"/>
                  <a:lumOff val="25000"/>
                </a:prstClr>
              </a:solidFill>
              <a:latin typeface="微軟正黑體" panose="020B0604030504040204" pitchFamily="34" charset="-120"/>
              <a:ea typeface="微軟正黑體" panose="020B0604030504040204" pitchFamily="34" charset="-120"/>
              <a:sym typeface="Calibri"/>
            </a:endParaRPr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557CB64F-1787-4B6F-A97A-4CEB34FF4309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659399" y="1382168"/>
            <a:ext cx="2891305" cy="2614487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8232039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9E2221FE-8B41-474E-B8A2-4D18DEE5F579}"/>
              </a:ext>
            </a:extLst>
          </p:cNvPr>
          <p:cNvSpPr txBox="1"/>
          <p:nvPr/>
        </p:nvSpPr>
        <p:spPr>
          <a:xfrm>
            <a:off x="3299381" y="125474"/>
            <a:ext cx="39586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>
                <a:solidFill>
                  <a:srgbClr val="469A9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提案技術基本資料</a:t>
            </a:r>
          </a:p>
        </p:txBody>
      </p:sp>
      <p:graphicFrame>
        <p:nvGraphicFramePr>
          <p:cNvPr id="7" name="內容版面配置區 5">
            <a:extLst>
              <a:ext uri="{FF2B5EF4-FFF2-40B4-BE49-F238E27FC236}">
                <a16:creationId xmlns:a16="http://schemas.microsoft.com/office/drawing/2014/main" id="{56B5C367-D70F-4744-9675-AD3B3E6B4CF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9715624"/>
              </p:ext>
            </p:extLst>
          </p:nvPr>
        </p:nvGraphicFramePr>
        <p:xfrm>
          <a:off x="195516" y="893791"/>
          <a:ext cx="8752967" cy="5694233"/>
        </p:xfrm>
        <a:graphic>
          <a:graphicData uri="http://schemas.openxmlformats.org/drawingml/2006/table">
            <a:tbl>
              <a:tblPr firstRow="1" bandRow="1"/>
              <a:tblGrid>
                <a:gridCol w="170171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5124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9195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rgbClr val="FFFFFF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技術</a:t>
                      </a:r>
                      <a:r>
                        <a:rPr kumimoji="0" lang="zh-TW" altLang="en-US" sz="1600" b="1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rgbClr val="FFFFFF"/>
                          </a:solidFill>
                          <a:effectLst/>
                          <a:uLnTx/>
                          <a:uFillTx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名稱</a:t>
                      </a: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174625" lvl="0" defTabSz="914400">
                        <a:defRPr/>
                      </a:pPr>
                      <a:endParaRPr kumimoji="0" lang="zh-TW" altLang="en-US" sz="1600" b="1" i="0" u="none" strike="noStrike" kern="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uLnTx/>
                        <a:uFillTx/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ea"/>
                      </a:endParaRP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381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1847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領域類別</a:t>
                      </a: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永續發展</a:t>
                      </a:r>
                      <a:endParaRPr lang="zh-TW" altLang="en-US" sz="1600" b="1" kern="0" dirty="0">
                        <a:solidFill>
                          <a:srgbClr val="0000FF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381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274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noProof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所屬單位</a:t>
                      </a: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zh-TW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工研院材化所</a:t>
                      </a:r>
                      <a:endParaRPr lang="zh-TW" altLang="en-US" sz="1600" b="1" kern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354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計畫名稱</a:t>
                      </a: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綠色循環與二氧化碳新碳源創新材料計畫</a:t>
                      </a:r>
                    </a:p>
                  </a:txBody>
                  <a:tcPr marL="17780" marR="177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13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細部計畫</a:t>
                      </a:r>
                      <a:r>
                        <a:rPr lang="en-US" altLang="zh-TW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/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綱要計畫名稱</a:t>
                      </a: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 綠色循環與二氧化碳新碳源創新材料計畫</a:t>
                      </a:r>
                    </a:p>
                  </a:txBody>
                  <a:tcPr marL="17780" marR="177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4404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計畫經費</a:t>
                      </a:r>
                      <a:r>
                        <a:rPr lang="en-US" altLang="zh-TW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  <a:r>
                        <a:rPr lang="en-US" altLang="zh-TW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1" kern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90,843</a:t>
                      </a:r>
                      <a:r>
                        <a:rPr lang="zh-TW" altLang="zh-TW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千元</a:t>
                      </a:r>
                      <a:r>
                        <a:rPr lang="en-US" altLang="zh-TW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(109</a:t>
                      </a:r>
                      <a:r>
                        <a:rPr lang="zh-TW" altLang="zh-TW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年</a:t>
                      </a:r>
                      <a:r>
                        <a:rPr lang="en-US" altLang="zh-TW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1" kern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計畫全程經費</a:t>
                      </a:r>
                      <a:r>
                        <a:rPr lang="en-US" altLang="zh-TW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元</a:t>
                      </a:r>
                      <a:r>
                        <a:rPr lang="en-US" altLang="zh-TW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1" kern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2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662,176</a:t>
                      </a:r>
                      <a:r>
                        <a:rPr lang="zh-TW" altLang="zh-TW" sz="1600" b="1" kern="1200" dirty="0">
                          <a:solidFill>
                            <a:schemeClr val="dk1"/>
                          </a:solidFill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千元</a:t>
                      </a:r>
                      <a:endParaRPr lang="zh-TW" altLang="en-US" sz="1600" b="1" kern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2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9111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計畫期間</a:t>
                      </a:r>
                      <a:r>
                        <a:rPr lang="en-US" altLang="zh-TW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(</a:t>
                      </a: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民國</a:t>
                      </a:r>
                      <a:r>
                        <a:rPr lang="en-US" altLang="zh-TW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)</a:t>
                      </a:r>
                      <a:endParaRPr lang="zh-TW" altLang="en-US" sz="1600" b="1" kern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自民國</a:t>
                      </a: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106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01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 至 </a:t>
                      </a: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109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</a:t>
                      </a: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12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月，共計 </a:t>
                      </a:r>
                      <a:r>
                        <a:rPr lang="en-US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4 </a:t>
                      </a:r>
                      <a:r>
                        <a:rPr lang="zh-TW" sz="1600" b="1" kern="100" dirty="0">
                          <a:effectLst/>
                          <a:latin typeface="微軟正黑體" panose="020B0604030504040204" pitchFamily="34" charset="-120"/>
                          <a:ea typeface="微軟正黑體" panose="020B0604030504040204" pitchFamily="34" charset="-120"/>
                        </a:rPr>
                        <a:t>年 </a:t>
                      </a:r>
                    </a:p>
                  </a:txBody>
                  <a:tcPr marL="17780" marR="17780" marT="0" marB="0" anchor="ctr">
                    <a:lnL w="12700" cmpd="sng">
                      <a:solidFill>
                        <a:srgbClr val="FFFFFF"/>
                      </a:solidFill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469A98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667088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技術照片</a:t>
                      </a: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E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zh-TW" altLang="en-US" sz="1600" b="1" kern="0" dirty="0">
                        <a:solidFill>
                          <a:schemeClr val="tx1"/>
                        </a:solidFill>
                        <a:latin typeface="微軟正黑體" panose="020B0604030504040204" pitchFamily="34" charset="-120"/>
                        <a:ea typeface="微軟正黑體" panose="020B0604030504040204" pitchFamily="34" charset="-120"/>
                        <a:cs typeface="+mn-cs"/>
                      </a:endParaRPr>
                    </a:p>
                  </a:txBody>
                  <a:tcPr marL="82676" marR="82676" marT="41338" marB="4133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FE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86857125"/>
                  </a:ext>
                </a:extLst>
              </a:tr>
              <a:tr h="578401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技術搭配</a:t>
                      </a:r>
                    </a:p>
                  </a:txBody>
                  <a:tcPr marL="82676" marR="82676" marT="41338" marB="41338" anchor="ctr">
                    <a:lnL w="12700" cmpd="sng">
                      <a:solidFill>
                        <a:srgbClr val="FFFFFF"/>
                      </a:solidFill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ED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600" b="1" kern="0" dirty="0">
                          <a:solidFill>
                            <a:schemeClr val="tx1"/>
                          </a:solidFill>
                          <a:latin typeface="微軟正黑體" panose="020B0604030504040204" pitchFamily="34" charset="-120"/>
                          <a:ea typeface="微軟正黑體" panose="020B0604030504040204" pitchFamily="34" charset="-120"/>
                          <a:cs typeface="+mn-cs"/>
                        </a:rPr>
                        <a:t>海報搭配觸媒粉體與顆粒</a:t>
                      </a:r>
                    </a:p>
                  </a:txBody>
                  <a:tcPr marL="82676" marR="82676" marT="41338" marB="41338" anchor="ctr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rgbClr val="FFFFFF"/>
                      </a:solidFill>
                    </a:lnR>
                    <a:lnT w="12700" cmpd="sng">
                      <a:solidFill>
                        <a:srgbClr val="FFFFFF"/>
                      </a:solidFill>
                    </a:lnT>
                    <a:lnB w="12700" cmpd="sng">
                      <a:solidFill>
                        <a:srgbClr val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CFDED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4346488"/>
                  </a:ext>
                </a:extLst>
              </a:tr>
            </a:tbl>
          </a:graphicData>
        </a:graphic>
      </p:graphicFrame>
      <p:pic>
        <p:nvPicPr>
          <p:cNvPr id="4" name="圖片 3">
            <a:extLst>
              <a:ext uri="{FF2B5EF4-FFF2-40B4-BE49-F238E27FC236}">
                <a16:creationId xmlns:a16="http://schemas.microsoft.com/office/drawing/2014/main" id="{4917F141-0804-4F83-9E65-CB9F3C09AE6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2900" y="4396899"/>
            <a:ext cx="1350010" cy="16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719F06BE-89BB-461B-BD01-A2CB4E80E70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77" r="18629"/>
          <a:stretch/>
        </p:blipFill>
        <p:spPr bwMode="auto">
          <a:xfrm>
            <a:off x="3313104" y="4396899"/>
            <a:ext cx="1571625" cy="16200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D34054D9-1A49-447A-930E-AA6472E55855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3355" y="4405525"/>
            <a:ext cx="1350010" cy="1620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91203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직사각형 95"/>
          <p:cNvSpPr/>
          <p:nvPr/>
        </p:nvSpPr>
        <p:spPr>
          <a:xfrm>
            <a:off x="471787" y="1396924"/>
            <a:ext cx="2547966" cy="414340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68" name="TextBox 167"/>
          <p:cNvSpPr txBox="1"/>
          <p:nvPr/>
        </p:nvSpPr>
        <p:spPr>
          <a:xfrm>
            <a:off x="522739" y="2446367"/>
            <a:ext cx="242889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600" b="1" dirty="0">
                <a:solidFill>
                  <a:srgbClr val="6BB76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技術創新性、技術關鍵性</a:t>
            </a:r>
          </a:p>
          <a:p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全球溫室現象是影響目前人類的最重大的生存問題，減少二氧化碳排放已刻不容緩，二氧化碳轉化成甲醇可以有效降低二氧化碳，而落實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CO</a:t>
            </a:r>
            <a:r>
              <a:rPr lang="en-US" altLang="zh-TW" sz="1600" baseline="-25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氫化生產甲醇缺乏之關鍵處為觸媒，工研院觸媒具高穩定性、生產力、低溫操作等特性，可使二氧化碳轉化成甲醇成功達成工業生產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72" name="직사각형 171"/>
          <p:cNvSpPr/>
          <p:nvPr/>
        </p:nvSpPr>
        <p:spPr>
          <a:xfrm>
            <a:off x="3298017" y="1396924"/>
            <a:ext cx="2547966" cy="414340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4" name="TextBox 173"/>
          <p:cNvSpPr txBox="1"/>
          <p:nvPr/>
        </p:nvSpPr>
        <p:spPr>
          <a:xfrm>
            <a:off x="3357553" y="2441901"/>
            <a:ext cx="242889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600" b="1" dirty="0">
                <a:solidFill>
                  <a:srgbClr val="E66C7D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技術市場性、社會影響力</a:t>
            </a:r>
            <a:endParaRPr lang="en-US" altLang="ko-KR" sz="1600" b="1" dirty="0">
              <a:solidFill>
                <a:srgbClr val="E66C7D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台灣每年甲醇需求量超過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150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萬噸，且甲醇可轉化成甲酸、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DME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MTBE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、</a:t>
            </a:r>
            <a:r>
              <a:rPr lang="en-US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olefins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等石化關鍵原料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，影響範圍相當廣泛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，市場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總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值高。工研院具有兩篇二氧化碳轉化成甲醇的觸媒專利</a:t>
            </a:r>
            <a:r>
              <a:rPr lang="zh-TW" altLang="en-US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，且建立公斤級自主觸媒製造技術</a:t>
            </a:r>
            <a:r>
              <a:rPr lang="zh-TW" altLang="zh-TW" sz="16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202" name="직사각형 201"/>
          <p:cNvSpPr/>
          <p:nvPr/>
        </p:nvSpPr>
        <p:spPr>
          <a:xfrm>
            <a:off x="6124247" y="1396924"/>
            <a:ext cx="2547966" cy="4143404"/>
          </a:xfrm>
          <a:prstGeom prst="rect">
            <a:avLst/>
          </a:prstGeom>
          <a:solidFill>
            <a:schemeClr val="bg1"/>
          </a:solidFill>
          <a:ln w="19050">
            <a:solidFill>
              <a:schemeClr val="bg1">
                <a:lumMod val="75000"/>
              </a:schemeClr>
            </a:solidFill>
          </a:ln>
          <a:effectLst>
            <a:outerShdw blurRad="50800" dist="63500" dir="2700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4" name="TextBox 203"/>
          <p:cNvSpPr txBox="1"/>
          <p:nvPr/>
        </p:nvSpPr>
        <p:spPr>
          <a:xfrm>
            <a:off x="6192369" y="2441901"/>
            <a:ext cx="242889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en-US" sz="1600" b="1" dirty="0">
                <a:solidFill>
                  <a:srgbClr val="60B5CC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加值能量</a:t>
            </a:r>
            <a:endParaRPr lang="en-US" altLang="ko-KR" sz="1600" b="1" dirty="0">
              <a:solidFill>
                <a:srgbClr val="60B5CC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  <a:p>
            <a:r>
              <a:rPr lang="zh-TW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入圍</a:t>
            </a:r>
            <a:r>
              <a:rPr lang="en-US" altLang="zh-TW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RD100</a:t>
            </a:r>
            <a:r>
              <a:rPr lang="zh-TW" alt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itchFamily="34" charset="0"/>
              </a:rPr>
              <a:t>最後決賽</a:t>
            </a:r>
            <a:endParaRPr lang="en-US" altLang="ko-KR" sz="1600" dirty="0">
              <a:solidFill>
                <a:schemeClr val="tx1">
                  <a:lumMod val="65000"/>
                  <a:lumOff val="3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101" name="직사각형 100"/>
          <p:cNvSpPr/>
          <p:nvPr/>
        </p:nvSpPr>
        <p:spPr>
          <a:xfrm>
            <a:off x="463202" y="1399262"/>
            <a:ext cx="2547966" cy="1000132"/>
          </a:xfrm>
          <a:prstGeom prst="rect">
            <a:avLst/>
          </a:prstGeom>
          <a:gradFill>
            <a:gsLst>
              <a:gs pos="0">
                <a:srgbClr val="6BB76D"/>
              </a:gs>
              <a:gs pos="100000">
                <a:srgbClr val="448E46"/>
              </a:gs>
            </a:gsLst>
            <a:lin ang="27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技術突破性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(50%)</a:t>
            </a:r>
            <a:endParaRPr lang="en-US" altLang="zh-TW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7" name="직사각형 176"/>
          <p:cNvSpPr/>
          <p:nvPr/>
        </p:nvSpPr>
        <p:spPr>
          <a:xfrm>
            <a:off x="3298017" y="1396924"/>
            <a:ext cx="2547966" cy="1000132"/>
          </a:xfrm>
          <a:prstGeom prst="rect">
            <a:avLst/>
          </a:prstGeom>
          <a:gradFill>
            <a:gsLst>
              <a:gs pos="0">
                <a:srgbClr val="E66C7D"/>
              </a:gs>
              <a:gs pos="100000">
                <a:srgbClr val="D9253F"/>
              </a:gs>
            </a:gsLst>
            <a:lin ang="27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</a:rPr>
              <a:t>產業效益性</a:t>
            </a:r>
            <a:endParaRPr lang="en-US" altLang="ko-KR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ko-K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(40%)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</a:endParaRPr>
          </a:p>
        </p:txBody>
      </p:sp>
      <p:sp>
        <p:nvSpPr>
          <p:cNvPr id="207" name="직사각형 206"/>
          <p:cNvSpPr/>
          <p:nvPr/>
        </p:nvSpPr>
        <p:spPr>
          <a:xfrm>
            <a:off x="6124247" y="1396924"/>
            <a:ext cx="2547966" cy="1000132"/>
          </a:xfrm>
          <a:prstGeom prst="rect">
            <a:avLst/>
          </a:prstGeom>
          <a:gradFill>
            <a:gsLst>
              <a:gs pos="0">
                <a:srgbClr val="60B5CC"/>
              </a:gs>
              <a:gs pos="100000">
                <a:srgbClr val="3792AB"/>
              </a:gs>
            </a:gsLst>
            <a:lin ang="2700000" scaled="1"/>
          </a:gra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其他加分項目</a:t>
            </a:r>
            <a:endParaRPr lang="en-US" altLang="zh-TW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en-US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(10%)</a:t>
            </a:r>
            <a:endParaRPr lang="ko-KR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</a:endParaRPr>
          </a:p>
        </p:txBody>
      </p:sp>
      <p:sp>
        <p:nvSpPr>
          <p:cNvPr id="32" name="矩形 31">
            <a:extLst>
              <a:ext uri="{FF2B5EF4-FFF2-40B4-BE49-F238E27FC236}">
                <a16:creationId xmlns:a16="http://schemas.microsoft.com/office/drawing/2014/main" id="{BBA92C78-F5BF-42C8-8234-2BCAA9254A99}"/>
              </a:ext>
            </a:extLst>
          </p:cNvPr>
          <p:cNvSpPr/>
          <p:nvPr/>
        </p:nvSpPr>
        <p:spPr>
          <a:xfrm>
            <a:off x="3761521" y="514580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469A9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技術說明</a:t>
            </a:r>
          </a:p>
        </p:txBody>
      </p:sp>
    </p:spTree>
    <p:extLst>
      <p:ext uri="{BB962C8B-B14F-4D97-AF65-F5344CB8AC3E}">
        <p14:creationId xmlns:p14="http://schemas.microsoft.com/office/powerpoint/2010/main" val="7759472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A4A2208-6D2B-4926-BAA6-C18A9E082C0F}"/>
              </a:ext>
            </a:extLst>
          </p:cNvPr>
          <p:cNvSpPr/>
          <p:nvPr/>
        </p:nvSpPr>
        <p:spPr>
          <a:xfrm>
            <a:off x="3633931" y="241227"/>
            <a:ext cx="16209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b="1" dirty="0">
                <a:solidFill>
                  <a:srgbClr val="469A98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技術亮點</a:t>
            </a:r>
          </a:p>
        </p:txBody>
      </p:sp>
      <p:sp>
        <p:nvSpPr>
          <p:cNvPr id="5" name="＞形箭號 16">
            <a:extLst>
              <a:ext uri="{FF2B5EF4-FFF2-40B4-BE49-F238E27FC236}">
                <a16:creationId xmlns:a16="http://schemas.microsoft.com/office/drawing/2014/main" id="{C0E2F94E-08C0-487B-9657-9BF508D6990E}"/>
              </a:ext>
            </a:extLst>
          </p:cNvPr>
          <p:cNvSpPr/>
          <p:nvPr/>
        </p:nvSpPr>
        <p:spPr bwMode="auto">
          <a:xfrm>
            <a:off x="0" y="2345130"/>
            <a:ext cx="2048544" cy="371526"/>
          </a:xfrm>
          <a:prstGeom prst="chevron">
            <a:avLst>
              <a:gd name="adj" fmla="val 46382"/>
            </a:avLst>
          </a:prstGeom>
          <a:solidFill>
            <a:srgbClr val="FFFF66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6" tIns="45698" rIns="91396" bIns="4569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3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799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B3A61BD1-7C70-41C1-84CA-62BBDA610FF0}"/>
              </a:ext>
            </a:extLst>
          </p:cNvPr>
          <p:cNvSpPr/>
          <p:nvPr/>
        </p:nvSpPr>
        <p:spPr>
          <a:xfrm>
            <a:off x="437803" y="2354852"/>
            <a:ext cx="1107464" cy="3691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觸媒設計</a:t>
            </a:r>
          </a:p>
        </p:txBody>
      </p:sp>
      <p:sp>
        <p:nvSpPr>
          <p:cNvPr id="7" name="＞形箭號 18">
            <a:extLst>
              <a:ext uri="{FF2B5EF4-FFF2-40B4-BE49-F238E27FC236}">
                <a16:creationId xmlns:a16="http://schemas.microsoft.com/office/drawing/2014/main" id="{5AE2D03A-BBAA-482F-AD74-7535C248C51F}"/>
              </a:ext>
            </a:extLst>
          </p:cNvPr>
          <p:cNvSpPr/>
          <p:nvPr/>
        </p:nvSpPr>
        <p:spPr bwMode="auto">
          <a:xfrm>
            <a:off x="1936216" y="2346245"/>
            <a:ext cx="2136667" cy="371526"/>
          </a:xfrm>
          <a:prstGeom prst="chevron">
            <a:avLst/>
          </a:prstGeom>
          <a:solidFill>
            <a:srgbClr val="FFFF66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6" tIns="45698" rIns="91396" bIns="4569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394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799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9AA37BFF-B043-4467-AEF7-4CCA33BE8D3F}"/>
              </a:ext>
            </a:extLst>
          </p:cNvPr>
          <p:cNvSpPr/>
          <p:nvPr/>
        </p:nvSpPr>
        <p:spPr>
          <a:xfrm>
            <a:off x="2178263" y="2355193"/>
            <a:ext cx="1799628" cy="3614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2099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觸媒放大與成型</a:t>
            </a:r>
          </a:p>
        </p:txBody>
      </p:sp>
      <p:sp>
        <p:nvSpPr>
          <p:cNvPr id="9" name="＞形箭號 20">
            <a:extLst>
              <a:ext uri="{FF2B5EF4-FFF2-40B4-BE49-F238E27FC236}">
                <a16:creationId xmlns:a16="http://schemas.microsoft.com/office/drawing/2014/main" id="{BB46345C-256E-427C-B14B-44B8AC0A7700}"/>
              </a:ext>
            </a:extLst>
          </p:cNvPr>
          <p:cNvSpPr/>
          <p:nvPr/>
        </p:nvSpPr>
        <p:spPr bwMode="auto">
          <a:xfrm>
            <a:off x="3937907" y="2340098"/>
            <a:ext cx="3539072" cy="371526"/>
          </a:xfrm>
          <a:prstGeom prst="chevron">
            <a:avLst/>
          </a:prstGeom>
          <a:solidFill>
            <a:srgbClr val="FFFF66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6" tIns="45698" rIns="91396" bIns="4569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id="{A0657BB3-A632-4A87-A723-9339DA14A360}"/>
              </a:ext>
            </a:extLst>
          </p:cNvPr>
          <p:cNvSpPr/>
          <p:nvPr/>
        </p:nvSpPr>
        <p:spPr>
          <a:xfrm>
            <a:off x="4129999" y="2345130"/>
            <a:ext cx="3266262" cy="3616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2099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觸媒評估</a:t>
            </a:r>
            <a: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: Lab</a:t>
            </a:r>
            <a: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  <a:sym typeface="Wingdings"/>
              </a:rPr>
              <a:t> Bench scale</a:t>
            </a:r>
            <a:endParaRPr kumimoji="1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1" name="＞形箭號 22">
            <a:extLst>
              <a:ext uri="{FF2B5EF4-FFF2-40B4-BE49-F238E27FC236}">
                <a16:creationId xmlns:a16="http://schemas.microsoft.com/office/drawing/2014/main" id="{39167461-FE17-4966-A34A-EF5E1392E7BD}"/>
              </a:ext>
            </a:extLst>
          </p:cNvPr>
          <p:cNvSpPr/>
          <p:nvPr/>
        </p:nvSpPr>
        <p:spPr bwMode="auto">
          <a:xfrm>
            <a:off x="7350148" y="2346367"/>
            <a:ext cx="1771389" cy="371526"/>
          </a:xfrm>
          <a:prstGeom prst="chevron">
            <a:avLst/>
          </a:prstGeom>
          <a:solidFill>
            <a:srgbClr val="FFFF66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6" tIns="45698" rIns="91396" bIns="45698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1" lang="zh-TW" altLang="en-US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6354251E-3E86-4B17-BEA5-4D4CB795052A}"/>
              </a:ext>
            </a:extLst>
          </p:cNvPr>
          <p:cNvSpPr/>
          <p:nvPr/>
        </p:nvSpPr>
        <p:spPr>
          <a:xfrm>
            <a:off x="7615487" y="2359547"/>
            <a:ext cx="1326970" cy="3614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ts val="2099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zh-TW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Pilot plant</a:t>
            </a:r>
            <a:endParaRPr kumimoji="1" lang="zh-TW" altLang="en-US" sz="18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13" name="圖片 12">
            <a:extLst>
              <a:ext uri="{FF2B5EF4-FFF2-40B4-BE49-F238E27FC236}">
                <a16:creationId xmlns:a16="http://schemas.microsoft.com/office/drawing/2014/main" id="{6C4D8B17-EED5-4FE6-93DD-0A0094E174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76979" y="2967299"/>
            <a:ext cx="1482730" cy="1367342"/>
          </a:xfrm>
          <a:prstGeom prst="rect">
            <a:avLst/>
          </a:prstGeom>
        </p:spPr>
      </p:pic>
      <p:pic>
        <p:nvPicPr>
          <p:cNvPr id="14" name="圖片 13">
            <a:extLst>
              <a:ext uri="{FF2B5EF4-FFF2-40B4-BE49-F238E27FC236}">
                <a16:creationId xmlns:a16="http://schemas.microsoft.com/office/drawing/2014/main" id="{A8EFACB2-4F15-482F-9406-301B76CD51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78264" y="2976895"/>
            <a:ext cx="1832977" cy="1367342"/>
          </a:xfrm>
          <a:prstGeom prst="rect">
            <a:avLst/>
          </a:prstGeom>
        </p:spPr>
      </p:pic>
      <p:pic>
        <p:nvPicPr>
          <p:cNvPr id="15" name="圖片 14">
            <a:extLst>
              <a:ext uri="{FF2B5EF4-FFF2-40B4-BE49-F238E27FC236}">
                <a16:creationId xmlns:a16="http://schemas.microsoft.com/office/drawing/2014/main" id="{831A9AC2-1835-496A-A0AF-7EDD6D8EA18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376200" y="3269554"/>
            <a:ext cx="1367342" cy="769130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62AB02BA-E17D-4339-8115-01B81F6D0E3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562" t="48749" r="36666" b="13195"/>
          <a:stretch/>
        </p:blipFill>
        <p:spPr>
          <a:xfrm>
            <a:off x="5436887" y="2967299"/>
            <a:ext cx="1761576" cy="1367342"/>
          </a:xfrm>
          <a:prstGeom prst="rect">
            <a:avLst/>
          </a:prstGeom>
        </p:spPr>
      </p:pic>
      <p:sp>
        <p:nvSpPr>
          <p:cNvPr id="17" name="文字方塊 16">
            <a:extLst>
              <a:ext uri="{FF2B5EF4-FFF2-40B4-BE49-F238E27FC236}">
                <a16:creationId xmlns:a16="http://schemas.microsoft.com/office/drawing/2014/main" id="{67D673AE-51BF-44DA-B2DB-AAEAEA8D5EE7}"/>
              </a:ext>
            </a:extLst>
          </p:cNvPr>
          <p:cNvSpPr txBox="1"/>
          <p:nvPr/>
        </p:nvSpPr>
        <p:spPr>
          <a:xfrm>
            <a:off x="2602465" y="2677752"/>
            <a:ext cx="1516531" cy="30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399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成型技術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7692499C-7A1C-4F22-A335-8D1F270CF04D}"/>
              </a:ext>
            </a:extLst>
          </p:cNvPr>
          <p:cNvSpPr txBox="1"/>
          <p:nvPr/>
        </p:nvSpPr>
        <p:spPr>
          <a:xfrm>
            <a:off x="5128192" y="2699821"/>
            <a:ext cx="2399542" cy="30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399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噸級</a:t>
            </a:r>
            <a:r>
              <a:rPr kumimoji="1" lang="en-US" altLang="zh-TW" sz="1399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bench scale</a:t>
            </a:r>
            <a:endParaRPr kumimoji="1" lang="zh-TW" altLang="en-US" sz="1399" b="1" i="0" u="none" strike="noStrike" kern="1200" cap="none" spc="0" normalizeH="0" baseline="0" noProof="0" dirty="0">
              <a:ln>
                <a:noFill/>
              </a:ln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1E0CEEB5-9C35-43A7-BB7E-4DC48A723324}"/>
              </a:ext>
            </a:extLst>
          </p:cNvPr>
          <p:cNvSpPr txBox="1"/>
          <p:nvPr/>
        </p:nvSpPr>
        <p:spPr>
          <a:xfrm>
            <a:off x="414345" y="2706242"/>
            <a:ext cx="1516531" cy="307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399" b="1" i="0" u="none" strike="noStrike" kern="120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觸媒活性</a:t>
            </a:r>
          </a:p>
        </p:txBody>
      </p:sp>
      <p:pic>
        <p:nvPicPr>
          <p:cNvPr id="21" name="圖片 20">
            <a:extLst>
              <a:ext uri="{FF2B5EF4-FFF2-40B4-BE49-F238E27FC236}">
                <a16:creationId xmlns:a16="http://schemas.microsoft.com/office/drawing/2014/main" id="{09906ABC-F6AD-4DE4-8F8A-5DB885678B5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514" y="2996254"/>
            <a:ext cx="2188194" cy="1509654"/>
          </a:xfrm>
          <a:prstGeom prst="rect">
            <a:avLst/>
          </a:prstGeom>
        </p:spPr>
      </p:pic>
      <p:pic>
        <p:nvPicPr>
          <p:cNvPr id="22" name="圖片 21">
            <a:extLst>
              <a:ext uri="{FF2B5EF4-FFF2-40B4-BE49-F238E27FC236}">
                <a16:creationId xmlns:a16="http://schemas.microsoft.com/office/drawing/2014/main" id="{477FC2E5-9AB2-47A5-8785-F93B7AEAE918}"/>
              </a:ext>
            </a:extLst>
          </p:cNvPr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596" r="10703" b="22630"/>
          <a:stretch/>
        </p:blipFill>
        <p:spPr bwMode="auto">
          <a:xfrm>
            <a:off x="3242111" y="3752491"/>
            <a:ext cx="769130" cy="591746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D5332C3A-136B-46E5-9A28-8A82F330BC89}"/>
              </a:ext>
            </a:extLst>
          </p:cNvPr>
          <p:cNvSpPr/>
          <p:nvPr/>
        </p:nvSpPr>
        <p:spPr>
          <a:xfrm>
            <a:off x="184291" y="941146"/>
            <a:ext cx="867609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開發</a:t>
            </a:r>
            <a:r>
              <a:rPr kumimoji="1"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高穩定性、生產力、低溫操作甲醇觸媒配方，取得兩項國際專利。搭配大量生產、高強度成型觸媒技術，形成自主觸媒生產能量。建立噸級二氧化碳轉化成甲醇生產技術，</a:t>
            </a:r>
            <a:r>
              <a:rPr lang="zh-TW" altLang="en-US" sz="2000" b="1" dirty="0">
                <a:solidFill>
                  <a:prstClr val="black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作為後續實廠建立依據。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未來持續透過技術轉移，帶給產業實質效益</a:t>
            </a:r>
            <a:r>
              <a:rPr lang="zh-TW" altLang="en-US" sz="2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</a:p>
        </p:txBody>
      </p:sp>
      <p:sp>
        <p:nvSpPr>
          <p:cNvPr id="24" name="Rectangle 3">
            <a:extLst>
              <a:ext uri="{FF2B5EF4-FFF2-40B4-BE49-F238E27FC236}">
                <a16:creationId xmlns:a16="http://schemas.microsoft.com/office/drawing/2014/main" id="{A8C6DB51-4224-4700-90D7-858B4C49880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310915" y="4520329"/>
            <a:ext cx="2092836" cy="39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999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技術特色</a:t>
            </a:r>
            <a:r>
              <a:rPr kumimoji="1" lang="en-US" altLang="zh-TW" sz="1999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/</a:t>
            </a:r>
            <a:r>
              <a:rPr kumimoji="1" lang="zh-TW" altLang="en-US" sz="1999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創新點</a:t>
            </a:r>
            <a:endParaRPr kumimoji="1" lang="en-US" altLang="zh-TW" sz="1999" b="1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9666F175-8469-4AB5-8B88-EE690B6358EB}"/>
              </a:ext>
            </a:extLst>
          </p:cNvPr>
          <p:cNvSpPr/>
          <p:nvPr/>
        </p:nvSpPr>
        <p:spPr>
          <a:xfrm>
            <a:off x="4306387" y="4871276"/>
            <a:ext cx="4915252" cy="12894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55244" marR="0" lvl="1" indent="-266434" algn="l" defTabSz="914400" rtl="0" eaLnBrk="1" fontAlgn="base" latinLnBrk="0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p"/>
              <a:tabLst/>
              <a:defRPr/>
            </a:pP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高穩定性、生產力、低溫操作甲醇觸媒配方</a:t>
            </a:r>
            <a:endParaRPr kumimoji="1" lang="en-US" altLang="zh-TW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55244" marR="0" lvl="1" indent="-266434" algn="l" defTabSz="914400" rtl="0" eaLnBrk="1" fontAlgn="base" latinLnBrk="0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p"/>
              <a:tabLst/>
              <a:defRPr/>
            </a:pP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大量生產、高強度成型觸媒技術</a:t>
            </a:r>
            <a:endParaRPr kumimoji="1" lang="en-US" altLang="zh-TW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pPr marL="355244" marR="0" lvl="1" indent="-266434" algn="l" defTabSz="914400" rtl="0" eaLnBrk="1" fontAlgn="base" latinLnBrk="0" hangingPunct="1">
              <a:lnSpc>
                <a:spcPct val="13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itchFamily="2" charset="2"/>
              <a:buChar char="p"/>
              <a:tabLst/>
              <a:defRPr/>
            </a:pP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噸級二氧化碳轉化成甲醇生產技術</a:t>
            </a:r>
            <a:endParaRPr kumimoji="1" lang="en-US" altLang="zh-TW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6" name="Text Box 6">
            <a:extLst>
              <a:ext uri="{FF2B5EF4-FFF2-40B4-BE49-F238E27FC236}">
                <a16:creationId xmlns:a16="http://schemas.microsoft.com/office/drawing/2014/main" id="{2217A549-D5EE-42A9-A696-BCB809EA8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14" y="4537603"/>
            <a:ext cx="1210006" cy="3999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defPPr>
              <a:defRPr lang="zh-TW"/>
            </a:defPPr>
            <a:lvl1pPr fontAlgn="base">
              <a:spcBef>
                <a:spcPct val="0"/>
              </a:spcBef>
              <a:spcAft>
                <a:spcPct val="0"/>
              </a:spcAft>
              <a:defRPr kumimoji="1" b="1" u="sng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1" lang="zh-TW" altLang="en-US" sz="1999" b="1" i="0" u="sng" strike="noStrike" kern="120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專利佈局</a:t>
            </a:r>
            <a:endParaRPr kumimoji="1" lang="en-US" altLang="zh-TW" sz="1999" b="1" i="0" u="sng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id="{1E5AFD73-C474-48FF-B171-9BC8EA344FE6}"/>
              </a:ext>
            </a:extLst>
          </p:cNvPr>
          <p:cNvSpPr/>
          <p:nvPr/>
        </p:nvSpPr>
        <p:spPr>
          <a:xfrm>
            <a:off x="28980" y="4969217"/>
            <a:ext cx="4458056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9740" marR="0" lvl="1" indent="-182472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高生產率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CO</a:t>
            </a:r>
            <a:r>
              <a:rPr kumimoji="1" lang="en-US" altLang="zh-TW" b="1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2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氫化成甲醇觸媒製程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美、台、中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  <a:p>
            <a:pPr marL="269740" marR="0" lvl="1" indent="-182472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Ø"/>
              <a:tabLst/>
              <a:defRPr/>
            </a:pP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低溫二氧化碳氫化成甲醇觸媒製程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kumimoji="1" lang="zh-TW" altLang="en-US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美、台、泰</a:t>
            </a:r>
            <a:r>
              <a:rPr kumimoji="1" lang="en-US" altLang="zh-TW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9611855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213</TotalTime>
  <Words>425</Words>
  <Application>Microsoft Office PowerPoint</Application>
  <PresentationFormat>如螢幕大小 (4:3)</PresentationFormat>
  <Paragraphs>53</Paragraphs>
  <Slides>4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8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4</vt:i4>
      </vt:variant>
    </vt:vector>
  </HeadingPairs>
  <TitlesOfParts>
    <vt:vector size="13" baseType="lpstr">
      <vt:lpstr>맑은 고딕</vt:lpstr>
      <vt:lpstr>微軟正黑體</vt:lpstr>
      <vt:lpstr>新細明體</vt:lpstr>
      <vt:lpstr>Arial</vt:lpstr>
      <vt:lpstr>Calibri</vt:lpstr>
      <vt:lpstr>Calibri Light</vt:lpstr>
      <vt:lpstr>Times New Roman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曾湘吟</dc:creator>
  <cp:lastModifiedBy>陳彥至</cp:lastModifiedBy>
  <cp:revision>20</cp:revision>
  <dcterms:created xsi:type="dcterms:W3CDTF">2021-04-26T15:46:34Z</dcterms:created>
  <dcterms:modified xsi:type="dcterms:W3CDTF">2021-04-28T07:54:51Z</dcterms:modified>
</cp:coreProperties>
</file>